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312" r:id="rId3"/>
    <p:sldId id="275" r:id="rId4"/>
    <p:sldId id="302" r:id="rId5"/>
    <p:sldId id="321" r:id="rId6"/>
    <p:sldId id="319" r:id="rId7"/>
    <p:sldId id="322" r:id="rId8"/>
    <p:sldId id="320" r:id="rId9"/>
    <p:sldId id="297" r:id="rId10"/>
    <p:sldId id="325" r:id="rId11"/>
    <p:sldId id="324" r:id="rId12"/>
    <p:sldId id="323" r:id="rId13"/>
    <p:sldId id="298" r:id="rId14"/>
    <p:sldId id="273" r:id="rId15"/>
  </p:sldIdLst>
  <p:sldSz cx="12192000" cy="6858000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951301-640C-40AC-8165-111262F7B1E3}">
          <p14:sldIdLst>
            <p14:sldId id="259"/>
            <p14:sldId id="312"/>
            <p14:sldId id="275"/>
            <p14:sldId id="302"/>
            <p14:sldId id="321"/>
            <p14:sldId id="319"/>
            <p14:sldId id="322"/>
            <p14:sldId id="320"/>
          </p14:sldIdLst>
        </p14:section>
        <p14:section name="Раздел без заголовка" id="{C5DBE6D8-54AD-451D-9BC5-550A1D3D4A84}">
          <p14:sldIdLst>
            <p14:sldId id="297"/>
            <p14:sldId id="325"/>
            <p14:sldId id="324"/>
            <p14:sldId id="323"/>
            <p14:sldId id="298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910"/>
    <a:srgbClr val="E8440A"/>
    <a:srgbClr val="F0460A"/>
    <a:srgbClr val="E84409"/>
    <a:srgbClr val="0F0F0F"/>
    <a:srgbClr val="262626"/>
    <a:srgbClr val="00E7E7"/>
    <a:srgbClr val="01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FC7C1-F5EF-4145-A8EB-F970054A835C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7D2D8-C8B0-4FF3-85C4-82F9A91184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45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09C6A27-EE16-46F7-91BB-D940FC55067A}" type="slidenum">
              <a:rPr lang="zh-TW" altLang="en-US" smtClean="0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512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78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08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87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03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180000" y="180000"/>
            <a:ext cx="11833200" cy="6498000"/>
          </a:xfrm>
          <a:prstGeom prst="round2DiagRect">
            <a:avLst>
              <a:gd name="adj1" fmla="val 5682"/>
              <a:gd name="adj2" fmla="val 0"/>
            </a:avLst>
          </a:prstGeom>
          <a:noFill/>
          <a:ln w="82550">
            <a:solidFill>
              <a:srgbClr val="E84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22" y="6129788"/>
            <a:ext cx="2305965" cy="3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0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ChangeArrowheads="1"/>
          </p:cNvSpPr>
          <p:nvPr/>
        </p:nvSpPr>
        <p:spPr bwMode="auto">
          <a:xfrm>
            <a:off x="2535238" y="2006600"/>
            <a:ext cx="73898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0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5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4000" b="1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49" y="2182958"/>
            <a:ext cx="4471783" cy="724183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52824" y="4232375"/>
            <a:ext cx="9154632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0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5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9pPr>
          </a:lstStyle>
          <a:p>
            <a:pPr algn="ctr">
              <a:lnSpc>
                <a:spcPts val="3500"/>
              </a:lnSpc>
              <a:spcBef>
                <a:spcPct val="50000"/>
              </a:spcBef>
              <a:buNone/>
            </a:pPr>
            <a:r>
              <a:rPr lang="ru-RU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黑体" panose="02010609060101010101" pitchFamily="49" charset="-122"/>
              </a:rPr>
              <a:t>Представляем новую шину для бездорожья</a:t>
            </a:r>
            <a:r>
              <a: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黑体" panose="02010609060101010101" pitchFamily="49" charset="-122"/>
              </a:rPr>
              <a:t> MT-772 RAZR</a:t>
            </a:r>
            <a:r>
              <a:rPr lang="ru-RU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黑体" panose="02010609060101010101" pitchFamily="49" charset="-122"/>
              </a:rPr>
              <a:t> </a:t>
            </a:r>
            <a:endParaRPr lang="en-US" altLang="zh-CN" sz="24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25713" y="5975224"/>
            <a:ext cx="2413687" cy="527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59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LAYOUT-MT772(下)">
            <a:extLst>
              <a:ext uri="{FF2B5EF4-FFF2-40B4-BE49-F238E27FC236}">
                <a16:creationId xmlns:a16="http://schemas.microsoft.com/office/drawing/2014/main" id="{E1E544D5-A3FD-491E-8CB1-2FB08885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3570" y="3343150"/>
            <a:ext cx="153193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LAYOUT-MT772(上)">
            <a:extLst>
              <a:ext uri="{FF2B5EF4-FFF2-40B4-BE49-F238E27FC236}">
                <a16:creationId xmlns:a16="http://schemas.microsoft.com/office/drawing/2014/main" id="{2B656883-D8D7-4D15-9B93-AFD36440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7328" y="1262189"/>
            <a:ext cx="33178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6">
            <a:extLst>
              <a:ext uri="{FF2B5EF4-FFF2-40B4-BE49-F238E27FC236}">
                <a16:creationId xmlns:a16="http://schemas.microsoft.com/office/drawing/2014/main" id="{4B94585A-D898-42D1-9985-2BDAD64D1D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4471" y="1427461"/>
            <a:ext cx="4464050" cy="92333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TW" b="1" dirty="0">
                <a:solidFill>
                  <a:srgbClr val="F0460A"/>
                </a:solidFill>
              </a:rPr>
              <a:t>1.  Усиленный протекторный слой </a:t>
            </a:r>
            <a:r>
              <a:rPr lang="ru-RU" altLang="zh-TW" b="1" dirty="0"/>
              <a:t>обеспечивает устойчивость к порезам, проколам и разрывам</a:t>
            </a:r>
            <a:endParaRPr lang="en-US" altLang="zh-TW" b="1" dirty="0">
              <a:solidFill>
                <a:srgbClr val="FF6600"/>
              </a:solidFill>
            </a:endParaRPr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920AC7CE-2EF0-4D13-8551-A2A3B707F9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6037" y="1778891"/>
            <a:ext cx="3370520" cy="8555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 wrap="square">
            <a:spAutoFit/>
          </a:bodyPr>
          <a:lstStyle/>
          <a:p>
            <a:endParaRPr lang="zh-TW" altLang="en-US"/>
          </a:p>
        </p:txBody>
      </p:sp>
      <p:sp>
        <p:nvSpPr>
          <p:cNvPr id="53" name="文本框 4">
            <a:extLst>
              <a:ext uri="{FF2B5EF4-FFF2-40B4-BE49-F238E27FC236}">
                <a16:creationId xmlns:a16="http://schemas.microsoft.com/office/drawing/2014/main" id="{073F2022-FB98-4D43-AFCE-198087AD980C}"/>
              </a:ext>
            </a:extLst>
          </p:cNvPr>
          <p:cNvSpPr txBox="1"/>
          <p:nvPr/>
        </p:nvSpPr>
        <p:spPr>
          <a:xfrm>
            <a:off x="473941" y="376670"/>
            <a:ext cx="7427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Технические характеристики </a:t>
            </a:r>
            <a:r>
              <a:rPr lang="ru-RU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Конструкция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EBD4E94B-5F52-4DB9-8F9F-7FAD0345345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4471" y="2479180"/>
            <a:ext cx="41015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8440A"/>
                </a:solidFill>
              </a:rPr>
              <a:t>2.  Технология </a:t>
            </a:r>
            <a:r>
              <a:rPr lang="ru-RU" b="1" dirty="0" err="1">
                <a:solidFill>
                  <a:srgbClr val="E8440A"/>
                </a:solidFill>
              </a:rPr>
              <a:t>Dual-Cord</a:t>
            </a:r>
            <a:r>
              <a:rPr lang="ru-RU" b="1" dirty="0">
                <a:solidFill>
                  <a:srgbClr val="E8440A"/>
                </a:solidFill>
              </a:rPr>
              <a:t> </a:t>
            </a:r>
            <a:r>
              <a:rPr lang="ru-RU" b="1" dirty="0"/>
              <a:t>значительно увеличивает прочность корпуса и жёсткость каркаса</a:t>
            </a:r>
            <a:endParaRPr kumimoji="0" lang="en-US" altLang="zh-TW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D76156-CC5A-4902-B4C6-4EF6C72266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09" y="2395786"/>
            <a:ext cx="3621631" cy="1245333"/>
          </a:xfrm>
          <a:prstGeom prst="rect">
            <a:avLst/>
          </a:prstGeom>
        </p:spPr>
      </p:pic>
      <p:sp>
        <p:nvSpPr>
          <p:cNvPr id="10" name="Line 11">
            <a:extLst>
              <a:ext uri="{FF2B5EF4-FFF2-40B4-BE49-F238E27FC236}">
                <a16:creationId xmlns:a16="http://schemas.microsoft.com/office/drawing/2014/main" id="{433D5E06-FB47-4554-A6A5-49A167FAC6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76036" y="2634393"/>
            <a:ext cx="1718807" cy="249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 wrap="square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86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LAYOUT-MT772(下)">
            <a:extLst>
              <a:ext uri="{FF2B5EF4-FFF2-40B4-BE49-F238E27FC236}">
                <a16:creationId xmlns:a16="http://schemas.microsoft.com/office/drawing/2014/main" id="{E1E544D5-A3FD-491E-8CB1-2FB08885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3570" y="3343150"/>
            <a:ext cx="153193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LAYOUT-MT772(上)">
            <a:extLst>
              <a:ext uri="{FF2B5EF4-FFF2-40B4-BE49-F238E27FC236}">
                <a16:creationId xmlns:a16="http://schemas.microsoft.com/office/drawing/2014/main" id="{2B656883-D8D7-4D15-9B93-AFD36440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7328" y="1262189"/>
            <a:ext cx="33178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6">
            <a:extLst>
              <a:ext uri="{FF2B5EF4-FFF2-40B4-BE49-F238E27FC236}">
                <a16:creationId xmlns:a16="http://schemas.microsoft.com/office/drawing/2014/main" id="{4B94585A-D898-42D1-9985-2BDAD64D1D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4471" y="1427461"/>
            <a:ext cx="4464050" cy="92333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TW" b="1" dirty="0">
                <a:solidFill>
                  <a:srgbClr val="F0460A"/>
                </a:solidFill>
              </a:rPr>
              <a:t>1.  Усиленный протекторный слой </a:t>
            </a:r>
            <a:r>
              <a:rPr lang="ru-RU" altLang="zh-TW" b="1" dirty="0"/>
              <a:t>обеспечивает устойчивость к порезам, проколам и разрывам</a:t>
            </a:r>
            <a:endParaRPr lang="en-US" altLang="zh-TW" b="1" dirty="0">
              <a:solidFill>
                <a:srgbClr val="FF6600"/>
              </a:solidFill>
            </a:endParaRP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233A4315-3EE7-49DB-896E-C14B38C231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4471" y="3449560"/>
            <a:ext cx="478799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TW" b="1" dirty="0">
                <a:solidFill>
                  <a:srgbClr val="E8440A"/>
                </a:solidFill>
              </a:rPr>
              <a:t>3.  Армированная </a:t>
            </a:r>
            <a:r>
              <a:rPr lang="en-US" altLang="zh-TW" b="1" dirty="0">
                <a:solidFill>
                  <a:srgbClr val="E8440A"/>
                </a:solidFill>
              </a:rPr>
              <a:t>3</a:t>
            </a:r>
            <a:r>
              <a:rPr lang="ru-RU" altLang="zh-TW" b="1" dirty="0">
                <a:solidFill>
                  <a:srgbClr val="E8440A"/>
                </a:solidFill>
              </a:rPr>
              <a:t>х-</a:t>
            </a:r>
            <a:r>
              <a:rPr lang="ru-RU" altLang="zh-TW" b="1" dirty="0" err="1">
                <a:solidFill>
                  <a:srgbClr val="E8440A"/>
                </a:solidFill>
              </a:rPr>
              <a:t>слойная</a:t>
            </a:r>
            <a:r>
              <a:rPr lang="ru-RU" altLang="zh-TW" b="1" dirty="0">
                <a:solidFill>
                  <a:srgbClr val="E8440A"/>
                </a:solidFill>
              </a:rPr>
              <a:t> боковина </a:t>
            </a:r>
            <a:r>
              <a:rPr lang="ru-RU" b="1" dirty="0"/>
              <a:t>обеспечивает максимальную передачу мощности от двигателя к покрытию и защищают шину от механических повреждений</a:t>
            </a:r>
            <a:endParaRPr lang="en-US" altLang="zh-TW" b="1" dirty="0"/>
          </a:p>
        </p:txBody>
      </p:sp>
      <p:sp>
        <p:nvSpPr>
          <p:cNvPr id="51" name="Line 8">
            <a:extLst>
              <a:ext uri="{FF2B5EF4-FFF2-40B4-BE49-F238E27FC236}">
                <a16:creationId xmlns:a16="http://schemas.microsoft.com/office/drawing/2014/main" id="{35C58914-0AEA-4DBC-A8B8-816B2B6ABE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0181" y="3283588"/>
            <a:ext cx="4967665" cy="7378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 wrap="square">
            <a:spAutoFit/>
          </a:bodyPr>
          <a:lstStyle/>
          <a:p>
            <a:endParaRPr lang="zh-TW" altLang="en-US"/>
          </a:p>
        </p:txBody>
      </p:sp>
      <p:sp>
        <p:nvSpPr>
          <p:cNvPr id="53" name="文本框 4">
            <a:extLst>
              <a:ext uri="{FF2B5EF4-FFF2-40B4-BE49-F238E27FC236}">
                <a16:creationId xmlns:a16="http://schemas.microsoft.com/office/drawing/2014/main" id="{073F2022-FB98-4D43-AFCE-198087AD980C}"/>
              </a:ext>
            </a:extLst>
          </p:cNvPr>
          <p:cNvSpPr txBox="1"/>
          <p:nvPr/>
        </p:nvSpPr>
        <p:spPr>
          <a:xfrm>
            <a:off x="473941" y="376670"/>
            <a:ext cx="7427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Технические характеристики </a:t>
            </a:r>
            <a:r>
              <a:rPr lang="ru-RU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Конструкция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EBD4E94B-5F52-4DB9-8F9F-7FAD0345345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4471" y="2479180"/>
            <a:ext cx="41015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8440A"/>
                </a:solidFill>
              </a:rPr>
              <a:t>2.  Технология </a:t>
            </a:r>
            <a:r>
              <a:rPr lang="ru-RU" b="1" dirty="0" err="1">
                <a:solidFill>
                  <a:srgbClr val="E8440A"/>
                </a:solidFill>
              </a:rPr>
              <a:t>Dual-Cord</a:t>
            </a:r>
            <a:r>
              <a:rPr lang="ru-RU" b="1" dirty="0">
                <a:solidFill>
                  <a:srgbClr val="E8440A"/>
                </a:solidFill>
              </a:rPr>
              <a:t> </a:t>
            </a:r>
            <a:r>
              <a:rPr lang="ru-RU" b="1" dirty="0"/>
              <a:t>значительно увеличивает прочность корпуса и жёсткость каркаса</a:t>
            </a:r>
            <a:endParaRPr kumimoji="0"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28372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LAYOUT-MT772(下)">
            <a:extLst>
              <a:ext uri="{FF2B5EF4-FFF2-40B4-BE49-F238E27FC236}">
                <a16:creationId xmlns:a16="http://schemas.microsoft.com/office/drawing/2014/main" id="{E1E544D5-A3FD-491E-8CB1-2FB08885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3570" y="3343150"/>
            <a:ext cx="153193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LAYOUT-MT772(上)">
            <a:extLst>
              <a:ext uri="{FF2B5EF4-FFF2-40B4-BE49-F238E27FC236}">
                <a16:creationId xmlns:a16="http://schemas.microsoft.com/office/drawing/2014/main" id="{2B656883-D8D7-4D15-9B93-AFD36440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7328" y="1262189"/>
            <a:ext cx="33178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6">
            <a:extLst>
              <a:ext uri="{FF2B5EF4-FFF2-40B4-BE49-F238E27FC236}">
                <a16:creationId xmlns:a16="http://schemas.microsoft.com/office/drawing/2014/main" id="{4B94585A-D898-42D1-9985-2BDAD64D1D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4471" y="1427461"/>
            <a:ext cx="4464050" cy="92333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TW" b="1" dirty="0">
                <a:solidFill>
                  <a:srgbClr val="F0460A"/>
                </a:solidFill>
              </a:rPr>
              <a:t>1.  Усиленный протекторный слой </a:t>
            </a:r>
            <a:r>
              <a:rPr lang="ru-RU" altLang="zh-TW" b="1" dirty="0"/>
              <a:t>обеспечивает устойчивость к порезам, проколам и разрывам</a:t>
            </a:r>
            <a:endParaRPr lang="en-US" altLang="zh-TW" b="1" dirty="0">
              <a:solidFill>
                <a:srgbClr val="FF6600"/>
              </a:solidFill>
            </a:endParaRP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233A4315-3EE7-49DB-896E-C14B38C231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4471" y="3449560"/>
            <a:ext cx="478799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TW" b="1" dirty="0">
                <a:solidFill>
                  <a:srgbClr val="E8440A"/>
                </a:solidFill>
              </a:rPr>
              <a:t>3.  Армированная </a:t>
            </a:r>
            <a:r>
              <a:rPr lang="en-US" altLang="zh-TW" b="1" dirty="0">
                <a:solidFill>
                  <a:srgbClr val="E8440A"/>
                </a:solidFill>
              </a:rPr>
              <a:t>3</a:t>
            </a:r>
            <a:r>
              <a:rPr lang="ru-RU" altLang="zh-TW" b="1" dirty="0">
                <a:solidFill>
                  <a:srgbClr val="E8440A"/>
                </a:solidFill>
              </a:rPr>
              <a:t>х-</a:t>
            </a:r>
            <a:r>
              <a:rPr lang="ru-RU" altLang="zh-TW" b="1" dirty="0" err="1">
                <a:solidFill>
                  <a:srgbClr val="E8440A"/>
                </a:solidFill>
              </a:rPr>
              <a:t>слойная</a:t>
            </a:r>
            <a:r>
              <a:rPr lang="ru-RU" altLang="zh-TW" b="1" dirty="0">
                <a:solidFill>
                  <a:srgbClr val="E8440A"/>
                </a:solidFill>
              </a:rPr>
              <a:t> боковина </a:t>
            </a:r>
            <a:r>
              <a:rPr lang="ru-RU" b="1" dirty="0"/>
              <a:t>обеспечивает максимальную передачу мощности от двигателя к покрытию и защищают шину от механических повреждений</a:t>
            </a:r>
            <a:endParaRPr lang="en-US" altLang="zh-TW" b="1" dirty="0"/>
          </a:p>
        </p:txBody>
      </p:sp>
      <p:sp>
        <p:nvSpPr>
          <p:cNvPr id="49" name="Text Box 6">
            <a:extLst>
              <a:ext uri="{FF2B5EF4-FFF2-40B4-BE49-F238E27FC236}">
                <a16:creationId xmlns:a16="http://schemas.microsoft.com/office/drawing/2014/main" id="{7A6908AE-3708-42A0-9B61-E8998955D1D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4471" y="4973938"/>
            <a:ext cx="4464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8440A"/>
                </a:solidFill>
              </a:rPr>
              <a:t>4.  Специальный внедорожный резиновый компаунд </a:t>
            </a:r>
            <a:r>
              <a:rPr lang="ru-RU" b="1" dirty="0"/>
              <a:t>с уникальными химическими наполнителями для долговечности и комфорта</a:t>
            </a:r>
            <a:endParaRPr kumimoji="0" lang="en-US" altLang="zh-TW" b="1" dirty="0"/>
          </a:p>
        </p:txBody>
      </p:sp>
      <p:sp>
        <p:nvSpPr>
          <p:cNvPr id="53" name="文本框 4">
            <a:extLst>
              <a:ext uri="{FF2B5EF4-FFF2-40B4-BE49-F238E27FC236}">
                <a16:creationId xmlns:a16="http://schemas.microsoft.com/office/drawing/2014/main" id="{073F2022-FB98-4D43-AFCE-198087AD980C}"/>
              </a:ext>
            </a:extLst>
          </p:cNvPr>
          <p:cNvSpPr txBox="1"/>
          <p:nvPr/>
        </p:nvSpPr>
        <p:spPr>
          <a:xfrm>
            <a:off x="473941" y="376670"/>
            <a:ext cx="7427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Технические характеристики </a:t>
            </a:r>
            <a:r>
              <a:rPr lang="ru-RU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Конструкция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EBD4E94B-5F52-4DB9-8F9F-7FAD0345345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4471" y="2479180"/>
            <a:ext cx="41015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8440A"/>
                </a:solidFill>
              </a:rPr>
              <a:t>2.  Технология </a:t>
            </a:r>
            <a:r>
              <a:rPr lang="ru-RU" b="1" dirty="0" err="1">
                <a:solidFill>
                  <a:srgbClr val="E8440A"/>
                </a:solidFill>
              </a:rPr>
              <a:t>Dual-Cord</a:t>
            </a:r>
            <a:r>
              <a:rPr lang="ru-RU" b="1" dirty="0">
                <a:solidFill>
                  <a:srgbClr val="E8440A"/>
                </a:solidFill>
              </a:rPr>
              <a:t> </a:t>
            </a:r>
            <a:r>
              <a:rPr lang="ru-RU" b="1" dirty="0"/>
              <a:t>значительно увеличивает прочность корпуса и жёсткость каркаса</a:t>
            </a:r>
            <a:endParaRPr kumimoji="0" lang="en-US" altLang="zh-TW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998340-77AC-473B-B96A-93232C600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9" y="2564047"/>
            <a:ext cx="1057667" cy="18129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F69EC3-0030-4DFC-BD5A-20BA73280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81" y="2575426"/>
            <a:ext cx="1573577" cy="1812908"/>
          </a:xfrm>
          <a:prstGeom prst="rect">
            <a:avLst/>
          </a:prstGeom>
        </p:spPr>
      </p:pic>
      <p:sp>
        <p:nvSpPr>
          <p:cNvPr id="17" name="文本框 4">
            <a:extLst>
              <a:ext uri="{FF2B5EF4-FFF2-40B4-BE49-F238E27FC236}">
                <a16:creationId xmlns:a16="http://schemas.microsoft.com/office/drawing/2014/main" id="{AF406626-1B9A-436D-8018-811E6B0B9236}"/>
              </a:ext>
            </a:extLst>
          </p:cNvPr>
          <p:cNvSpPr txBox="1"/>
          <p:nvPr/>
        </p:nvSpPr>
        <p:spPr>
          <a:xfrm>
            <a:off x="5261381" y="4434180"/>
            <a:ext cx="2284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Локальное аккумулирование</a:t>
            </a:r>
          </a:p>
          <a:p>
            <a:r>
              <a:rPr lang="ru-RU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тепла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43897CCC-37C6-41F6-BF8D-8D7BE05F6E22}"/>
              </a:ext>
            </a:extLst>
          </p:cNvPr>
          <p:cNvSpPr txBox="1"/>
          <p:nvPr/>
        </p:nvSpPr>
        <p:spPr>
          <a:xfrm>
            <a:off x="7488636" y="4440943"/>
            <a:ext cx="2204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Равномерное рассеивание</a:t>
            </a:r>
          </a:p>
          <a:p>
            <a:r>
              <a:rPr lang="ru-RU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высвобождение тепла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文本框 4">
            <a:extLst>
              <a:ext uri="{FF2B5EF4-FFF2-40B4-BE49-F238E27FC236}">
                <a16:creationId xmlns:a16="http://schemas.microsoft.com/office/drawing/2014/main" id="{B5921ADA-D3CE-4AE8-906D-D6F4B2CFB42B}"/>
              </a:ext>
            </a:extLst>
          </p:cNvPr>
          <p:cNvSpPr txBox="1"/>
          <p:nvPr/>
        </p:nvSpPr>
        <p:spPr>
          <a:xfrm>
            <a:off x="7872987" y="2318623"/>
            <a:ext cx="1448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EA4910"/>
                </a:solidFill>
                <a:latin typeface="Century Gothic" panose="020B0502020202020204" pitchFamily="34" charset="0"/>
              </a:rPr>
              <a:t>MT-772 RAZR</a:t>
            </a:r>
            <a:endParaRPr lang="zh-CN" altLang="en-US" sz="1200" b="1" dirty="0">
              <a:solidFill>
                <a:srgbClr val="EA491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8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9">
            <a:extLst>
              <a:ext uri="{FF2B5EF4-FFF2-40B4-BE49-F238E27FC236}">
                <a16:creationId xmlns:a16="http://schemas.microsoft.com/office/drawing/2014/main" id="{D2A66605-0171-4B0E-86BB-920D894598FC}"/>
              </a:ext>
            </a:extLst>
          </p:cNvPr>
          <p:cNvSpPr txBox="1"/>
          <p:nvPr/>
        </p:nvSpPr>
        <p:spPr>
          <a:xfrm>
            <a:off x="626341" y="529070"/>
            <a:ext cx="40142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Результаты </a:t>
            </a:r>
            <a:r>
              <a:rPr lang="ru-RU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испытаний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CC423C2-8B11-451A-9000-C4F083D65049}"/>
              </a:ext>
            </a:extLst>
          </p:cNvPr>
          <p:cNvGrpSpPr/>
          <p:nvPr/>
        </p:nvGrpSpPr>
        <p:grpSpPr>
          <a:xfrm>
            <a:off x="626341" y="1341438"/>
            <a:ext cx="9208372" cy="4465637"/>
            <a:chOff x="626341" y="1341438"/>
            <a:chExt cx="9208372" cy="4465637"/>
          </a:xfrm>
        </p:grpSpPr>
        <p:pic>
          <p:nvPicPr>
            <p:cNvPr id="13" name="Chart 15">
              <a:extLst>
                <a:ext uri="{FF2B5EF4-FFF2-40B4-BE49-F238E27FC236}">
                  <a16:creationId xmlns:a16="http://schemas.microsoft.com/office/drawing/2014/main" id="{1B0D094F-3833-46F3-8BD6-21A3D570A15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contrast="72000"/>
            </a:blip>
            <a:srcRect l="6735" r="8635"/>
            <a:stretch>
              <a:fillRect/>
            </a:stretch>
          </p:blipFill>
          <p:spPr bwMode="auto">
            <a:xfrm>
              <a:off x="1409850" y="1341438"/>
              <a:ext cx="8424863" cy="446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15" name="矩形 6">
              <a:extLst>
                <a:ext uri="{FF2B5EF4-FFF2-40B4-BE49-F238E27FC236}">
                  <a16:creationId xmlns:a16="http://schemas.microsoft.com/office/drawing/2014/main" id="{010FFD19-F9E5-415E-8377-DE799B261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0200" y="3255963"/>
              <a:ext cx="1525588" cy="338137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dirty="0">
                  <a:ea typeface="標楷體" pitchFamily="65" charset="-120"/>
                </a:rPr>
                <a:t>N Brand</a:t>
              </a:r>
              <a:endParaRPr lang="zh-TW" altLang="en-US" sz="1600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F1C62C6-DBCF-4FA8-9081-BE7B0943BE34}"/>
                </a:ext>
              </a:extLst>
            </p:cNvPr>
            <p:cNvSpPr txBox="1"/>
            <p:nvPr/>
          </p:nvSpPr>
          <p:spPr>
            <a:xfrm>
              <a:off x="5901069" y="1893383"/>
              <a:ext cx="12801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Уровень шума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0A2BCA-26C0-4DD1-8859-81DF8F9C7C1B}"/>
                </a:ext>
              </a:extLst>
            </p:cNvPr>
            <p:cNvSpPr txBox="1"/>
            <p:nvPr/>
          </p:nvSpPr>
          <p:spPr>
            <a:xfrm>
              <a:off x="6573047" y="2864490"/>
              <a:ext cx="16137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Уровень комфорта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3FF341-A295-4B74-9C2F-FDA89877AA43}"/>
                </a:ext>
              </a:extLst>
            </p:cNvPr>
            <p:cNvSpPr txBox="1"/>
            <p:nvPr/>
          </p:nvSpPr>
          <p:spPr>
            <a:xfrm>
              <a:off x="6585241" y="4007983"/>
              <a:ext cx="152558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Вес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9317DF-3C9A-4E7D-A91D-44C1EBB29478}"/>
                </a:ext>
              </a:extLst>
            </p:cNvPr>
            <p:cNvSpPr txBox="1"/>
            <p:nvPr/>
          </p:nvSpPr>
          <p:spPr>
            <a:xfrm>
              <a:off x="5915239" y="4965688"/>
              <a:ext cx="34414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Эффективность на зимнем покрытии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CDE072-9253-4044-A8CE-16C4999BD839}"/>
                </a:ext>
              </a:extLst>
            </p:cNvPr>
            <p:cNvSpPr txBox="1"/>
            <p:nvPr/>
          </p:nvSpPr>
          <p:spPr>
            <a:xfrm>
              <a:off x="3901575" y="5362673"/>
              <a:ext cx="34414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Эффективность в грязи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977C08-85F2-4FD9-947D-EF4CA83A17CD}"/>
                </a:ext>
              </a:extLst>
            </p:cNvPr>
            <p:cNvSpPr txBox="1"/>
            <p:nvPr/>
          </p:nvSpPr>
          <p:spPr>
            <a:xfrm>
              <a:off x="1654775" y="1882749"/>
              <a:ext cx="19573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Прочность боковины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DCE0C8-9F87-4EF1-BD8D-5B6665B67C8B}"/>
                </a:ext>
              </a:extLst>
            </p:cNvPr>
            <p:cNvSpPr txBox="1"/>
            <p:nvPr/>
          </p:nvSpPr>
          <p:spPr>
            <a:xfrm>
              <a:off x="626342" y="4007982"/>
              <a:ext cx="2287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Эффективность на воде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DECD1B-A30B-4B08-AF93-9604FE2811BE}"/>
                </a:ext>
              </a:extLst>
            </p:cNvPr>
            <p:cNvSpPr txBox="1"/>
            <p:nvPr/>
          </p:nvSpPr>
          <p:spPr>
            <a:xfrm>
              <a:off x="3041148" y="1458205"/>
              <a:ext cx="2287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Срок службы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F7BAA2-4E15-4930-A72F-1E67F5871259}"/>
                </a:ext>
              </a:extLst>
            </p:cNvPr>
            <p:cNvSpPr txBox="1"/>
            <p:nvPr/>
          </p:nvSpPr>
          <p:spPr>
            <a:xfrm>
              <a:off x="626341" y="4986499"/>
              <a:ext cx="298580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Сцепление с каменистой поверхностью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C9DEA2-10DC-4D3B-8D4C-939DA891F37E}"/>
                </a:ext>
              </a:extLst>
            </p:cNvPr>
            <p:cNvSpPr txBox="1"/>
            <p:nvPr/>
          </p:nvSpPr>
          <p:spPr>
            <a:xfrm>
              <a:off x="956571" y="2845204"/>
              <a:ext cx="19573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89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3941" y="376670"/>
            <a:ext cx="373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Диапазон </a:t>
            </a:r>
            <a:r>
              <a:rPr lang="ru-RU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размеров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A27D549-C90E-4EF9-B5C5-1D9BDFBA6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66482"/>
              </p:ext>
            </p:extLst>
          </p:nvPr>
        </p:nvGraphicFramePr>
        <p:xfrm>
          <a:off x="1199264" y="1598428"/>
          <a:ext cx="8496300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185717922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808649978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1019504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894256053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40905166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17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20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59323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31X10.50 R15 109Q 6PR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265/70 R17 121/118Q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275/65 R20 126/123Q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921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32X11.50 R15 113Q 6PR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285/70 R17 121/118Q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295/55 R20 123/120Q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329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33X10.50 R15 114Q 6PR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295/70 R17 121/118Q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295/60 R20 126/123Q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4812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33X12.50 R15 108Q 6PR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315/70 R17 121/118Q 8PR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295/65 R20 129/126Q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0136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35X12.50 R15 113Q 6PR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37X12.50 R17 124Q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35X12.50 R20 121Q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93192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40X13.50 R17 121Q 6PR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5635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97936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16</a:t>
                      </a:r>
                      <a:r>
                        <a:rPr lang="ru-RU" sz="1600" u="none" strike="noStrike" dirty="0">
                          <a:effectLst/>
                        </a:rPr>
                        <a:t>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18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95006"/>
                  </a:ext>
                </a:extLst>
              </a:tr>
              <a:tr h="25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235/85 R16 120/116Q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275/65 R18 123/120Q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645101"/>
                  </a:ext>
                </a:extLst>
              </a:tr>
              <a:tr h="25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245/75 R16 120/116Q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275/70 R18 125/122Q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986760"/>
                  </a:ext>
                </a:extLst>
              </a:tr>
              <a:tr h="25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265/70 R16 117/114Q 8PR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285/75 R18 129/126Q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569556"/>
                  </a:ext>
                </a:extLst>
              </a:tr>
              <a:tr h="25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265/75 R16 123/120Q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295/65 R18 127/124Q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00094"/>
                  </a:ext>
                </a:extLst>
              </a:tr>
              <a:tr h="25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285/75 R16 126/123Q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295/70 R18 129/126Q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512886"/>
                  </a:ext>
                </a:extLst>
              </a:tr>
              <a:tr h="25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315/75 R16 127/124Q 10PR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75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4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ChangeArrowheads="1"/>
          </p:cNvSpPr>
          <p:nvPr/>
        </p:nvSpPr>
        <p:spPr bwMode="auto">
          <a:xfrm>
            <a:off x="2051244" y="2024711"/>
            <a:ext cx="5733820" cy="280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0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5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900">
                <a:solidFill>
                  <a:schemeClr val="tx1"/>
                </a:solidFill>
                <a:latin typeface="Geogrotesque Rg"/>
                <a:ea typeface="PMingLiU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MT-772</a:t>
            </a:r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 RAZR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zh-CN" sz="1800" dirty="0">
                <a:latin typeface="Century Gothic" panose="020B0502020202020204" pitchFamily="34" charset="0"/>
                <a:ea typeface="微软雅黑" panose="020B0503020204020204" pitchFamily="34" charset="-122"/>
              </a:rPr>
              <a:t>Шины для бездорожья</a:t>
            </a:r>
            <a:endParaRPr lang="en-US" altLang="zh-CN" sz="18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Picture 7" descr="untitled">
            <a:extLst>
              <a:ext uri="{FF2B5EF4-FFF2-40B4-BE49-F238E27FC236}">
                <a16:creationId xmlns:a16="http://schemas.microsoft.com/office/drawing/2014/main" id="{E4FB7422-55A7-48CA-AC43-2D2D41DC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" b="18"/>
          <a:stretch>
            <a:fillRect/>
          </a:stretch>
        </p:blipFill>
        <p:spPr bwMode="auto">
          <a:xfrm>
            <a:off x="6509157" y="973691"/>
            <a:ext cx="451326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58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805377" y="998667"/>
            <a:ext cx="5208174" cy="123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ru-RU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Шина предназначена для</a:t>
            </a:r>
          </a:p>
          <a:p>
            <a:pPr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ru-RU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автомобилей 4Х4</a:t>
            </a:r>
            <a:endParaRPr lang="en-US" altLang="zh-CN" sz="2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05377" y="2310723"/>
            <a:ext cx="59861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с лучшими показателями:</a:t>
            </a:r>
          </a:p>
          <a:p>
            <a:endParaRPr lang="ru-RU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600" dirty="0">
                <a:latin typeface="Century Gothic" panose="020B0502020202020204" pitchFamily="34" charset="0"/>
              </a:rPr>
              <a:t>Прочности</a:t>
            </a:r>
            <a:endParaRPr lang="en-US" altLang="zh-CN" sz="1600" dirty="0">
              <a:latin typeface="Century Gothic" panose="020B0502020202020204" pitchFamily="34" charset="0"/>
            </a:endParaRPr>
          </a:p>
          <a:p>
            <a:endParaRPr lang="en-US" altLang="zh-CN" sz="12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600" dirty="0">
                <a:latin typeface="Century Gothic" panose="020B0502020202020204" pitchFamily="34" charset="0"/>
              </a:rPr>
              <a:t>Износостойкости</a:t>
            </a:r>
            <a:endParaRPr lang="en-US" altLang="zh-CN" sz="1600" dirty="0">
              <a:latin typeface="Century Gothic" panose="020B0502020202020204" pitchFamily="34" charset="0"/>
            </a:endParaRPr>
          </a:p>
          <a:p>
            <a:endParaRPr lang="en-US" altLang="zh-CN" sz="12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600" dirty="0">
                <a:latin typeface="Century Gothic" panose="020B0502020202020204" pitchFamily="34" charset="0"/>
              </a:rPr>
              <a:t>Сцепления</a:t>
            </a:r>
          </a:p>
          <a:p>
            <a:endParaRPr lang="en-US" altLang="zh-CN" sz="12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600" dirty="0">
                <a:latin typeface="Century Gothic" panose="020B0502020202020204" pitchFamily="34" charset="0"/>
              </a:rPr>
              <a:t>Самоочистки</a:t>
            </a:r>
            <a:endParaRPr lang="en-US" altLang="zh-CN" sz="1600" dirty="0">
              <a:latin typeface="Century Gothic" panose="020B0502020202020204" pitchFamily="34" charset="0"/>
            </a:endParaRPr>
          </a:p>
          <a:p>
            <a:endParaRPr lang="en-US" altLang="zh-CN" sz="12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600" dirty="0">
                <a:latin typeface="Century Gothic" panose="020B0502020202020204" pitchFamily="34" charset="0"/>
              </a:rPr>
              <a:t>Акустического комфорта для </a:t>
            </a:r>
            <a:r>
              <a:rPr lang="en-US" altLang="zh-CN" sz="1600" dirty="0">
                <a:latin typeface="Century Gothic" panose="020B0502020202020204" pitchFamily="34" charset="0"/>
              </a:rPr>
              <a:t>MT-</a:t>
            </a:r>
            <a:r>
              <a:rPr lang="ru-RU" altLang="zh-CN" sz="1600" dirty="0">
                <a:latin typeface="Century Gothic" panose="020B0502020202020204" pitchFamily="34" charset="0"/>
              </a:rPr>
              <a:t>класса </a:t>
            </a:r>
            <a:endParaRPr lang="en-US" altLang="zh-CN" sz="1600" dirty="0">
              <a:latin typeface="Century Gothic" panose="020B0502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55" y="3520948"/>
            <a:ext cx="1829496" cy="1219664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CFD65AF5-9648-40FA-938F-B264C2E8A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6850" r="15631"/>
          <a:stretch/>
        </p:blipFill>
        <p:spPr bwMode="auto">
          <a:xfrm flipH="1">
            <a:off x="1182274" y="1007298"/>
            <a:ext cx="1827229" cy="12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B21518-AB90-4C62-B33E-E9F98E804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6" y="4782242"/>
            <a:ext cx="1817225" cy="12196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08176F-245C-44E2-8F6C-484F3C8948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r="13919"/>
          <a:stretch/>
        </p:blipFill>
        <p:spPr>
          <a:xfrm>
            <a:off x="1177465" y="2265724"/>
            <a:ext cx="1832038" cy="12164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A15C44-19D4-4D51-9267-79FED5B13E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119" t="41537" r="49717" b="19200"/>
          <a:stretch/>
        </p:blipFill>
        <p:spPr>
          <a:xfrm>
            <a:off x="3048184" y="2265724"/>
            <a:ext cx="1832038" cy="12216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D12819-D339-4D5D-9795-F9E5E69AB3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099" t="31797" r="41002" b="17726"/>
          <a:stretch/>
        </p:blipFill>
        <p:spPr>
          <a:xfrm>
            <a:off x="1186906" y="3522890"/>
            <a:ext cx="1861278" cy="12164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E691E8-A5CC-4748-A309-142A9EF35D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402" t="44434" r="47411" b="20880"/>
          <a:stretch/>
        </p:blipFill>
        <p:spPr>
          <a:xfrm>
            <a:off x="3048184" y="3522890"/>
            <a:ext cx="1819767" cy="12164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B57DBD-2ACA-441E-ADF5-B71C23FB32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654" t="26341" r="42538" b="24349"/>
          <a:stretch/>
        </p:blipFill>
        <p:spPr>
          <a:xfrm>
            <a:off x="1186906" y="4780056"/>
            <a:ext cx="1817225" cy="12218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84606E-B43B-4A31-9516-C74508BD7DB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911" t="24876" r="41688" b="25267"/>
          <a:stretch/>
        </p:blipFill>
        <p:spPr>
          <a:xfrm>
            <a:off x="3048184" y="997579"/>
            <a:ext cx="1827229" cy="12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73941" y="376670"/>
            <a:ext cx="52293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Технические характеристики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41B50E-A357-4DCA-9850-9544917A3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11" y="1615356"/>
            <a:ext cx="6164263" cy="38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1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73941" y="376670"/>
            <a:ext cx="65501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Технические характеристики </a:t>
            </a:r>
            <a:r>
              <a:rPr lang="ru-RU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Дизайн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5" descr="未命名">
            <a:extLst>
              <a:ext uri="{FF2B5EF4-FFF2-40B4-BE49-F238E27FC236}">
                <a16:creationId xmlns:a16="http://schemas.microsoft.com/office/drawing/2014/main" id="{691735AF-DE21-499A-89D8-92E3A537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787525"/>
            <a:ext cx="46132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0E19DDED-AA5D-4463-8C91-1DF7B820A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567" y="1650886"/>
            <a:ext cx="504684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altLang="zh-TW" b="1" dirty="0">
                <a:solidFill>
                  <a:srgbClr val="E8440A"/>
                </a:solidFill>
              </a:rPr>
              <a:t>Двухступенчатые блоки протектора</a:t>
            </a:r>
            <a:r>
              <a:rPr lang="ru-RU" altLang="zh-TW" b="1" dirty="0"/>
              <a:t>, повышают силу сцепления на грязевой поверхности</a:t>
            </a:r>
            <a:endParaRPr lang="en-US" altLang="zh-TW" b="1" dirty="0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F6167343-17F6-43E9-9674-81858855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136" y="2673350"/>
            <a:ext cx="1396236" cy="8382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CAC2CA-EB64-461B-9AF5-F5D0D67D5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347868" y="3930857"/>
            <a:ext cx="2937392" cy="1973018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6F69F7E5-057C-405D-AD47-B860405E2F79}"/>
              </a:ext>
            </a:extLst>
          </p:cNvPr>
          <p:cNvSpPr txBox="1"/>
          <p:nvPr/>
        </p:nvSpPr>
        <p:spPr>
          <a:xfrm>
            <a:off x="5469766" y="447132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zh-CN" altLang="en-US" sz="2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E12B4759-8CE9-46EA-8A3C-10234F741BDB}"/>
              </a:ext>
            </a:extLst>
          </p:cNvPr>
          <p:cNvSpPr txBox="1"/>
          <p:nvPr/>
        </p:nvSpPr>
        <p:spPr>
          <a:xfrm>
            <a:off x="4756351" y="4619879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endParaRPr lang="zh-CN" altLang="en-US" sz="2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73941" y="376670"/>
            <a:ext cx="65501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Технические характеристики </a:t>
            </a:r>
            <a:r>
              <a:rPr lang="ru-RU" altLang="zh-CN" sz="2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Дизайн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5" descr="未命名">
            <a:extLst>
              <a:ext uri="{FF2B5EF4-FFF2-40B4-BE49-F238E27FC236}">
                <a16:creationId xmlns:a16="http://schemas.microsoft.com/office/drawing/2014/main" id="{691735AF-DE21-499A-89D8-92E3A537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787525"/>
            <a:ext cx="46132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0E19DDED-AA5D-4463-8C91-1DF7B820A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567" y="1650886"/>
            <a:ext cx="504684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altLang="zh-TW" b="1" dirty="0">
                <a:solidFill>
                  <a:srgbClr val="E8440A"/>
                </a:solidFill>
              </a:rPr>
              <a:t>Двухступенчатые блоки протектора</a:t>
            </a:r>
            <a:r>
              <a:rPr lang="ru-RU" altLang="zh-TW" b="1" dirty="0"/>
              <a:t>, повышают силу сцепления на грязевой поверхности</a:t>
            </a:r>
            <a:endParaRPr lang="en-US" altLang="zh-TW" b="1" dirty="0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F6167343-17F6-43E9-9674-81858855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816" y="3002462"/>
            <a:ext cx="938383" cy="71187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397EBF37-B24C-49F1-8558-0173CC83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567" y="2685142"/>
            <a:ext cx="527013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ct val="50000"/>
              </a:spcBef>
            </a:pPr>
            <a:r>
              <a:rPr lang="ru-RU" altLang="zh-TW" b="1" dirty="0">
                <a:solidFill>
                  <a:srgbClr val="E8440A"/>
                </a:solidFill>
              </a:rPr>
              <a:t>2.   Дополнительные блоки </a:t>
            </a:r>
            <a:r>
              <a:rPr lang="ru-RU" altLang="zh-TW" b="1" dirty="0"/>
              <a:t>в плечевой зоне </a:t>
            </a:r>
            <a:r>
              <a:rPr lang="ru-RU" altLang="zh-TW" b="1" dirty="0">
                <a:solidFill>
                  <a:srgbClr val="E8440A"/>
                </a:solidFill>
              </a:rPr>
              <a:t>               </a:t>
            </a:r>
            <a:r>
              <a:rPr lang="ru-RU" altLang="zh-TW" b="1" dirty="0"/>
              <a:t>препятствуют застреванию камней и грязи в протекторе</a:t>
            </a:r>
          </a:p>
        </p:txBody>
      </p:sp>
      <p:pic>
        <p:nvPicPr>
          <p:cNvPr id="13" name="Picture 6" descr="03">
            <a:extLst>
              <a:ext uri="{FF2B5EF4-FFF2-40B4-BE49-F238E27FC236}">
                <a16:creationId xmlns:a16="http://schemas.microsoft.com/office/drawing/2014/main" id="{EB692CF9-8434-4747-83CE-A8DBF5EA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372" y="3987801"/>
            <a:ext cx="4477373" cy="246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9">
            <a:extLst>
              <a:ext uri="{FF2B5EF4-FFF2-40B4-BE49-F238E27FC236}">
                <a16:creationId xmlns:a16="http://schemas.microsoft.com/office/drawing/2014/main" id="{C567DE28-6E33-41F0-98D7-DDE2BDD2D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689" y="4506073"/>
            <a:ext cx="540253" cy="71187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C249970D-9CE2-4FAD-9A62-1CB45A1F8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552" y="4862011"/>
            <a:ext cx="540253" cy="71187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2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73941" y="376670"/>
            <a:ext cx="65501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Технические характеристики </a:t>
            </a:r>
            <a:r>
              <a:rPr lang="ru-RU" altLang="zh-CN" sz="2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Дизайн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5" descr="未命名">
            <a:extLst>
              <a:ext uri="{FF2B5EF4-FFF2-40B4-BE49-F238E27FC236}">
                <a16:creationId xmlns:a16="http://schemas.microsoft.com/office/drawing/2014/main" id="{691735AF-DE21-499A-89D8-92E3A537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787525"/>
            <a:ext cx="46132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03">
            <a:extLst>
              <a:ext uri="{FF2B5EF4-FFF2-40B4-BE49-F238E27FC236}">
                <a16:creationId xmlns:a16="http://schemas.microsoft.com/office/drawing/2014/main" id="{CD9EE914-6D11-491C-84FA-2C0DAA5B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372" y="3987801"/>
            <a:ext cx="4477373" cy="246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0E19DDED-AA5D-4463-8C91-1DF7B820A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567" y="1650886"/>
            <a:ext cx="504684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altLang="zh-TW" b="1" dirty="0">
                <a:solidFill>
                  <a:srgbClr val="E8440A"/>
                </a:solidFill>
              </a:rPr>
              <a:t>Двухступенчатые блоки протектора</a:t>
            </a:r>
            <a:r>
              <a:rPr lang="ru-RU" altLang="zh-TW" b="1" dirty="0"/>
              <a:t>, повышают силу сцепления на грязевой поверхности</a:t>
            </a:r>
            <a:endParaRPr lang="en-US" altLang="zh-TW" b="1" dirty="0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F6167343-17F6-43E9-9674-81858855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614" y="3331473"/>
            <a:ext cx="542260" cy="8382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397EBF37-B24C-49F1-8558-0173CC83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567" y="2685142"/>
            <a:ext cx="527013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ct val="50000"/>
              </a:spcBef>
            </a:pPr>
            <a:r>
              <a:rPr lang="ru-RU" altLang="zh-TW" b="1" dirty="0">
                <a:solidFill>
                  <a:srgbClr val="E8440A"/>
                </a:solidFill>
              </a:rPr>
              <a:t>2.   Дополнительные блоки </a:t>
            </a:r>
            <a:r>
              <a:rPr lang="ru-RU" altLang="zh-TW" b="1" dirty="0"/>
              <a:t>в плечевой зоне </a:t>
            </a:r>
            <a:r>
              <a:rPr lang="ru-RU" altLang="zh-TW" b="1" dirty="0">
                <a:solidFill>
                  <a:srgbClr val="E8440A"/>
                </a:solidFill>
              </a:rPr>
              <a:t>               </a:t>
            </a:r>
            <a:r>
              <a:rPr lang="ru-RU" altLang="zh-TW" b="1" dirty="0"/>
              <a:t>препятствуют застреванию камней и грязи в протекторе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EEC1DD2A-3774-49B4-8C80-7C2CB5EC3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567" y="3714339"/>
            <a:ext cx="477047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spcBef>
                <a:spcPct val="50000"/>
              </a:spcBef>
            </a:pPr>
            <a:r>
              <a:rPr lang="ru-RU" altLang="zh-TW" b="1" dirty="0">
                <a:solidFill>
                  <a:srgbClr val="EA4910"/>
                </a:solidFill>
              </a:rPr>
              <a:t>3.  Ступенчатая конфигурация плечевой зоны </a:t>
            </a:r>
            <a:r>
              <a:rPr lang="ru-RU" altLang="zh-TW" b="1" dirty="0"/>
              <a:t>обеспечивает повышенное сцепление</a:t>
            </a:r>
            <a:endParaRPr lang="en-US" altLang="zh-TW" b="1" dirty="0"/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17C0A8FA-BA78-424A-B422-BB928BE13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515" y="4037504"/>
            <a:ext cx="2385599" cy="509771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3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73941" y="376670"/>
            <a:ext cx="65501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Технические характеристики </a:t>
            </a:r>
            <a:r>
              <a:rPr lang="ru-RU" altLang="zh-CN" sz="2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Дизайн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E19DDED-AA5D-4463-8C91-1DF7B820A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567" y="1650886"/>
            <a:ext cx="504684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altLang="zh-TW" b="1" dirty="0">
                <a:solidFill>
                  <a:srgbClr val="E8440A"/>
                </a:solidFill>
              </a:rPr>
              <a:t>Двухступенчатые блоки протектора</a:t>
            </a:r>
            <a:r>
              <a:rPr lang="ru-RU" altLang="zh-TW" b="1" dirty="0"/>
              <a:t>, повышают силу сцепления на грязевой поверхности</a:t>
            </a:r>
            <a:endParaRPr lang="en-US" altLang="zh-TW" b="1" dirty="0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F6167343-17F6-43E9-9674-81858855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2468563"/>
            <a:ext cx="1104900" cy="8382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397EBF37-B24C-49F1-8558-0173CC83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567" y="2685142"/>
            <a:ext cx="527013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ct val="50000"/>
              </a:spcBef>
            </a:pPr>
            <a:r>
              <a:rPr lang="ru-RU" altLang="zh-TW" b="1" dirty="0">
                <a:solidFill>
                  <a:srgbClr val="E8440A"/>
                </a:solidFill>
              </a:rPr>
              <a:t>2.   Дополнительные блоки </a:t>
            </a:r>
            <a:r>
              <a:rPr lang="ru-RU" altLang="zh-TW" b="1" dirty="0"/>
              <a:t>в плечевой зоне </a:t>
            </a:r>
            <a:r>
              <a:rPr lang="ru-RU" altLang="zh-TW" b="1" dirty="0">
                <a:solidFill>
                  <a:srgbClr val="E8440A"/>
                </a:solidFill>
              </a:rPr>
              <a:t>               </a:t>
            </a:r>
            <a:r>
              <a:rPr lang="ru-RU" altLang="zh-TW" b="1" dirty="0"/>
              <a:t>препятствуют застреванию камней и грязи в протекторе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EEC1DD2A-3774-49B4-8C80-7C2CB5EC3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567" y="3714339"/>
            <a:ext cx="477047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spcBef>
                <a:spcPct val="50000"/>
              </a:spcBef>
            </a:pPr>
            <a:r>
              <a:rPr lang="ru-RU" altLang="zh-TW" b="1" dirty="0">
                <a:solidFill>
                  <a:srgbClr val="EA4910"/>
                </a:solidFill>
              </a:rPr>
              <a:t>3.  Ступенчатая конфигурация плечевой зоны </a:t>
            </a:r>
            <a:r>
              <a:rPr lang="ru-RU" altLang="zh-TW" b="1" dirty="0"/>
              <a:t>обеспечивает повышенное сцепление</a:t>
            </a:r>
            <a:endParaRPr lang="en-US" altLang="zh-TW" b="1" dirty="0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3E06C225-EEAC-49CD-BB1C-330725AE9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567" y="4587242"/>
            <a:ext cx="539772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rgbClr val="E84409"/>
                </a:solidFill>
              </a:rPr>
              <a:t>4.</a:t>
            </a:r>
            <a:r>
              <a:rPr lang="ru-RU" altLang="zh-TW" b="1" dirty="0">
                <a:solidFill>
                  <a:srgbClr val="E84409"/>
                </a:solidFill>
              </a:rPr>
              <a:t>  Увеличенные блоки боковины </a:t>
            </a:r>
            <a:r>
              <a:rPr lang="ru-RU" altLang="zh-TW" b="1" dirty="0"/>
              <a:t>обеспечивают надежную защиту плечевой зоны от повреждения </a:t>
            </a:r>
            <a:endParaRPr lang="en-US" altLang="zh-TW" b="1" dirty="0"/>
          </a:p>
        </p:txBody>
      </p:sp>
      <p:pic>
        <p:nvPicPr>
          <p:cNvPr id="15" name="Picture 5" descr="未命名">
            <a:extLst>
              <a:ext uri="{FF2B5EF4-FFF2-40B4-BE49-F238E27FC236}">
                <a16:creationId xmlns:a16="http://schemas.microsoft.com/office/drawing/2014/main" id="{51B90D29-90D8-4C54-AA7D-C6772F3E3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787525"/>
            <a:ext cx="46132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03">
            <a:extLst>
              <a:ext uri="{FF2B5EF4-FFF2-40B4-BE49-F238E27FC236}">
                <a16:creationId xmlns:a16="http://schemas.microsoft.com/office/drawing/2014/main" id="{BFB99583-0EEA-4A22-8685-309538118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372" y="3987801"/>
            <a:ext cx="4477373" cy="246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9">
            <a:extLst>
              <a:ext uri="{FF2B5EF4-FFF2-40B4-BE49-F238E27FC236}">
                <a16:creationId xmlns:a16="http://schemas.microsoft.com/office/drawing/2014/main" id="{31A3624C-3A43-4523-9F07-0E5C0E40A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302" y="4225174"/>
            <a:ext cx="797442" cy="84655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1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LAYOUT-MT772(下)">
            <a:extLst>
              <a:ext uri="{FF2B5EF4-FFF2-40B4-BE49-F238E27FC236}">
                <a16:creationId xmlns:a16="http://schemas.microsoft.com/office/drawing/2014/main" id="{E1E544D5-A3FD-491E-8CB1-2FB08885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3570" y="3343150"/>
            <a:ext cx="153193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LAYOUT-MT772(上)">
            <a:extLst>
              <a:ext uri="{FF2B5EF4-FFF2-40B4-BE49-F238E27FC236}">
                <a16:creationId xmlns:a16="http://schemas.microsoft.com/office/drawing/2014/main" id="{2B656883-D8D7-4D15-9B93-AFD36440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7328" y="1262189"/>
            <a:ext cx="33178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6">
            <a:extLst>
              <a:ext uri="{FF2B5EF4-FFF2-40B4-BE49-F238E27FC236}">
                <a16:creationId xmlns:a16="http://schemas.microsoft.com/office/drawing/2014/main" id="{4B94585A-D898-42D1-9985-2BDAD64D1D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4471" y="1427461"/>
            <a:ext cx="4464050" cy="92333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TW" b="1" dirty="0">
                <a:solidFill>
                  <a:srgbClr val="F0460A"/>
                </a:solidFill>
              </a:rPr>
              <a:t>1.  Усиленный протекторный слой </a:t>
            </a:r>
            <a:r>
              <a:rPr lang="ru-RU" altLang="zh-TW" b="1" dirty="0"/>
              <a:t>обеспечивает устойчивость к порезам, проколам и разрывам</a:t>
            </a:r>
            <a:endParaRPr lang="en-US" altLang="zh-TW" b="1" dirty="0">
              <a:solidFill>
                <a:srgbClr val="FF6600"/>
              </a:solidFill>
            </a:endParaRPr>
          </a:p>
        </p:txBody>
      </p:sp>
      <p:sp>
        <p:nvSpPr>
          <p:cNvPr id="47" name="Line 10">
            <a:extLst>
              <a:ext uri="{FF2B5EF4-FFF2-40B4-BE49-F238E27FC236}">
                <a16:creationId xmlns:a16="http://schemas.microsoft.com/office/drawing/2014/main" id="{FE66CA87-93AB-4AB4-8AFA-D9BB5574E9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6037" y="1529604"/>
            <a:ext cx="2586835" cy="24976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 wrap="square">
            <a:spAutoFit/>
          </a:bodyPr>
          <a:lstStyle/>
          <a:p>
            <a:endParaRPr lang="zh-TW" altLang="en-US"/>
          </a:p>
        </p:txBody>
      </p:sp>
      <p:sp>
        <p:nvSpPr>
          <p:cNvPr id="53" name="文本框 4">
            <a:extLst>
              <a:ext uri="{FF2B5EF4-FFF2-40B4-BE49-F238E27FC236}">
                <a16:creationId xmlns:a16="http://schemas.microsoft.com/office/drawing/2014/main" id="{073F2022-FB98-4D43-AFCE-198087AD980C}"/>
              </a:ext>
            </a:extLst>
          </p:cNvPr>
          <p:cNvSpPr txBox="1"/>
          <p:nvPr/>
        </p:nvSpPr>
        <p:spPr>
          <a:xfrm>
            <a:off x="473941" y="376670"/>
            <a:ext cx="7427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Технические характеристики </a:t>
            </a:r>
            <a:r>
              <a:rPr lang="ru-RU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Конструкция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2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464</Words>
  <Application>Microsoft Office PowerPoint</Application>
  <PresentationFormat>Широкоэкранный</PresentationFormat>
  <Paragraphs>126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微软雅黑</vt:lpstr>
      <vt:lpstr>新細明體</vt:lpstr>
      <vt:lpstr>新細明體</vt:lpstr>
      <vt:lpstr>黑体</vt:lpstr>
      <vt:lpstr>宋体</vt:lpstr>
      <vt:lpstr>Arial</vt:lpstr>
      <vt:lpstr>Calibri</vt:lpstr>
      <vt:lpstr>Century Gothic</vt:lpstr>
      <vt:lpstr>標楷體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Evgeniy</cp:lastModifiedBy>
  <cp:revision>239</cp:revision>
  <cp:lastPrinted>2017-02-13T02:37:28Z</cp:lastPrinted>
  <dcterms:created xsi:type="dcterms:W3CDTF">2015-08-21T05:24:02Z</dcterms:created>
  <dcterms:modified xsi:type="dcterms:W3CDTF">2017-12-01T15:46:06Z</dcterms:modified>
</cp:coreProperties>
</file>